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Proxima Nov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5.xml"/><Relationship Id="rId22" Type="http://schemas.openxmlformats.org/officeDocument/2006/relationships/font" Target="fonts/ProximaNova-italic.fntdata"/><Relationship Id="rId10" Type="http://schemas.openxmlformats.org/officeDocument/2006/relationships/slide" Target="slides/slide4.xml"/><Relationship Id="rId21" Type="http://schemas.openxmlformats.org/officeDocument/2006/relationships/font" Target="fonts/ProximaNova-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435dc269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435dc269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Luna - </a:t>
            </a:r>
            <a:endParaRPr/>
          </a:p>
          <a:p>
            <a:pPr indent="-317500" lvl="0" marL="457200" rtl="0" algn="l">
              <a:spcBef>
                <a:spcPts val="0"/>
              </a:spcBef>
              <a:spcAft>
                <a:spcPts val="0"/>
              </a:spcAft>
              <a:buSzPts val="1400"/>
              <a:buAutoNum type="arabicPeriod"/>
            </a:pPr>
            <a:r>
              <a:rPr lang="en"/>
              <a:t>Bitcoin - </a:t>
            </a:r>
            <a:endParaRPr/>
          </a:p>
          <a:p>
            <a:pPr indent="-317500" lvl="0" marL="457200" rtl="0" algn="l">
              <a:spcBef>
                <a:spcPts val="0"/>
              </a:spcBef>
              <a:spcAft>
                <a:spcPts val="0"/>
              </a:spcAft>
              <a:buSzPts val="1400"/>
              <a:buAutoNum type="arabicPeriod"/>
            </a:pPr>
            <a:r>
              <a:rPr lang="en"/>
              <a:t>Ethereum - </a:t>
            </a:r>
            <a:endParaRPr/>
          </a:p>
          <a:p>
            <a:pPr indent="-317500" lvl="0" marL="457200" rtl="0" algn="l">
              <a:spcBef>
                <a:spcPts val="0"/>
              </a:spcBef>
              <a:spcAft>
                <a:spcPts val="0"/>
              </a:spcAft>
              <a:buSzPts val="1400"/>
              <a:buAutoNum type="arabicPeriod"/>
            </a:pPr>
            <a:r>
              <a:rPr lang="en"/>
              <a:t>Cardano - </a:t>
            </a:r>
            <a:endParaRPr/>
          </a:p>
          <a:p>
            <a:pPr indent="-317500" lvl="0" marL="457200" rtl="0" algn="l">
              <a:spcBef>
                <a:spcPts val="0"/>
              </a:spcBef>
              <a:spcAft>
                <a:spcPts val="0"/>
              </a:spcAft>
              <a:buSzPts val="1400"/>
              <a:buAutoNum type="arabicPeriod"/>
            </a:pPr>
            <a:r>
              <a:rPr lang="en"/>
              <a:t>Solana - </a:t>
            </a:r>
            <a:endParaRPr/>
          </a:p>
          <a:p>
            <a:pPr indent="-317500" lvl="0" marL="457200" rtl="0" algn="l">
              <a:spcBef>
                <a:spcPts val="0"/>
              </a:spcBef>
              <a:spcAft>
                <a:spcPts val="0"/>
              </a:spcAft>
              <a:buSzPts val="1400"/>
              <a:buAutoNum type="arabicPeriod"/>
            </a:pPr>
            <a:r>
              <a:rPr lang="en"/>
              <a:t>Binance -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35dc269a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35dc269a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Luna - </a:t>
            </a:r>
            <a:endParaRPr/>
          </a:p>
          <a:p>
            <a:pPr indent="-317500" lvl="0" marL="457200" rtl="0" algn="l">
              <a:spcBef>
                <a:spcPts val="0"/>
              </a:spcBef>
              <a:spcAft>
                <a:spcPts val="0"/>
              </a:spcAft>
              <a:buSzPts val="1400"/>
              <a:buAutoNum type="arabicPeriod"/>
            </a:pPr>
            <a:r>
              <a:rPr lang="en"/>
              <a:t>Bitcoin - </a:t>
            </a:r>
            <a:endParaRPr/>
          </a:p>
          <a:p>
            <a:pPr indent="-317500" lvl="0" marL="457200" rtl="0" algn="l">
              <a:spcBef>
                <a:spcPts val="0"/>
              </a:spcBef>
              <a:spcAft>
                <a:spcPts val="0"/>
              </a:spcAft>
              <a:buSzPts val="1400"/>
              <a:buAutoNum type="arabicPeriod"/>
            </a:pPr>
            <a:r>
              <a:rPr lang="en"/>
              <a:t>Ethereum - </a:t>
            </a:r>
            <a:endParaRPr/>
          </a:p>
          <a:p>
            <a:pPr indent="-317500" lvl="0" marL="457200" rtl="0" algn="l">
              <a:spcBef>
                <a:spcPts val="0"/>
              </a:spcBef>
              <a:spcAft>
                <a:spcPts val="0"/>
              </a:spcAft>
              <a:buSzPts val="1400"/>
              <a:buAutoNum type="arabicPeriod"/>
            </a:pPr>
            <a:r>
              <a:rPr lang="en"/>
              <a:t>Cardano - </a:t>
            </a:r>
            <a:endParaRPr/>
          </a:p>
          <a:p>
            <a:pPr indent="-317500" lvl="0" marL="457200" rtl="0" algn="l">
              <a:spcBef>
                <a:spcPts val="0"/>
              </a:spcBef>
              <a:spcAft>
                <a:spcPts val="0"/>
              </a:spcAft>
              <a:buSzPts val="1400"/>
              <a:buAutoNum type="arabicPeriod"/>
            </a:pPr>
            <a:r>
              <a:rPr lang="en"/>
              <a:t>Solana - </a:t>
            </a:r>
            <a:endParaRPr/>
          </a:p>
          <a:p>
            <a:pPr indent="-317500" lvl="0" marL="457200" rtl="0" algn="l">
              <a:spcBef>
                <a:spcPts val="0"/>
              </a:spcBef>
              <a:spcAft>
                <a:spcPts val="0"/>
              </a:spcAft>
              <a:buSzPts val="1400"/>
              <a:buAutoNum type="arabicPeriod"/>
            </a:pPr>
            <a:r>
              <a:rPr lang="en"/>
              <a:t>Binance -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435dc269a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435dc269a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Luna - </a:t>
            </a:r>
            <a:endParaRPr/>
          </a:p>
          <a:p>
            <a:pPr indent="-317500" lvl="0" marL="457200" rtl="0" algn="l">
              <a:spcBef>
                <a:spcPts val="0"/>
              </a:spcBef>
              <a:spcAft>
                <a:spcPts val="0"/>
              </a:spcAft>
              <a:buSzPts val="1400"/>
              <a:buAutoNum type="arabicPeriod"/>
            </a:pPr>
            <a:r>
              <a:rPr lang="en"/>
              <a:t>Bitcoin - </a:t>
            </a:r>
            <a:endParaRPr/>
          </a:p>
          <a:p>
            <a:pPr indent="-317500" lvl="0" marL="457200" rtl="0" algn="l">
              <a:spcBef>
                <a:spcPts val="0"/>
              </a:spcBef>
              <a:spcAft>
                <a:spcPts val="0"/>
              </a:spcAft>
              <a:buSzPts val="1400"/>
              <a:buAutoNum type="arabicPeriod"/>
            </a:pPr>
            <a:r>
              <a:rPr lang="en"/>
              <a:t>Ethereum - </a:t>
            </a:r>
            <a:endParaRPr/>
          </a:p>
          <a:p>
            <a:pPr indent="-317500" lvl="0" marL="457200" rtl="0" algn="l">
              <a:spcBef>
                <a:spcPts val="0"/>
              </a:spcBef>
              <a:spcAft>
                <a:spcPts val="0"/>
              </a:spcAft>
              <a:buSzPts val="1400"/>
              <a:buAutoNum type="arabicPeriod"/>
            </a:pPr>
            <a:r>
              <a:rPr lang="en"/>
              <a:t>Cardano - </a:t>
            </a:r>
            <a:endParaRPr/>
          </a:p>
          <a:p>
            <a:pPr indent="-317500" lvl="0" marL="457200" rtl="0" algn="l">
              <a:spcBef>
                <a:spcPts val="0"/>
              </a:spcBef>
              <a:spcAft>
                <a:spcPts val="0"/>
              </a:spcAft>
              <a:buSzPts val="1400"/>
              <a:buAutoNum type="arabicPeriod"/>
            </a:pPr>
            <a:r>
              <a:rPr lang="en"/>
              <a:t>Solana - </a:t>
            </a:r>
            <a:endParaRPr/>
          </a:p>
          <a:p>
            <a:pPr indent="-317500" lvl="0" marL="457200" rtl="0" algn="l">
              <a:spcBef>
                <a:spcPts val="0"/>
              </a:spcBef>
              <a:spcAft>
                <a:spcPts val="0"/>
              </a:spcAft>
              <a:buSzPts val="1400"/>
              <a:buAutoNum type="arabicPeriod"/>
            </a:pPr>
            <a:r>
              <a:rPr lang="en"/>
              <a:t>Binance -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4267d495f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4267d495f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4267d495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4267d495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Describe the exploration and cleanup process.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Discuss any problems that arose with preparing the data or training the model that you didn't anticipate.</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Discuss the overall training process and highlight anything of interest with the training process: Cloud resources used, training time required, issues with training.</a:t>
            </a:r>
            <a:endParaRPr sz="1800">
              <a:solidFill>
                <a:schemeClr val="dk1"/>
              </a:solidFill>
              <a:latin typeface="Proxima Nova"/>
              <a:ea typeface="Proxima Nova"/>
              <a:cs typeface="Proxima Nova"/>
              <a:sym typeface="Proxima No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4267d495f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4267d495f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35dc269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35dc269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35dc269a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35dc269a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Project 3</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 Sadasivan, Avinash Patel and Christine Nashashibi</a:t>
            </a:r>
            <a:endParaRPr/>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Correlation Findings</a:t>
            </a:r>
            <a:endParaRPr sz="3600"/>
          </a:p>
          <a:p>
            <a:pPr indent="0" lvl="0" marL="0" rtl="0" algn="l">
              <a:spcBef>
                <a:spcPts val="0"/>
              </a:spcBef>
              <a:spcAft>
                <a:spcPts val="0"/>
              </a:spcAft>
              <a:buNone/>
            </a:pPr>
            <a:r>
              <a:t/>
            </a:r>
            <a:endParaRPr sz="3600"/>
          </a:p>
        </p:txBody>
      </p:sp>
      <p:pic>
        <p:nvPicPr>
          <p:cNvPr id="162" name="Google Shape;162;p34"/>
          <p:cNvPicPr preferRelativeResize="0"/>
          <p:nvPr/>
        </p:nvPicPr>
        <p:blipFill>
          <a:blip r:embed="rId3">
            <a:alphaModFix/>
          </a:blip>
          <a:stretch>
            <a:fillRect/>
          </a:stretch>
        </p:blipFill>
        <p:spPr>
          <a:xfrm>
            <a:off x="311700" y="1237525"/>
            <a:ext cx="6848475" cy="1619250"/>
          </a:xfrm>
          <a:prstGeom prst="rect">
            <a:avLst/>
          </a:prstGeom>
          <a:noFill/>
          <a:ln>
            <a:noFill/>
          </a:ln>
        </p:spPr>
      </p:pic>
      <p:pic>
        <p:nvPicPr>
          <p:cNvPr id="163" name="Google Shape;163;p34"/>
          <p:cNvPicPr preferRelativeResize="0"/>
          <p:nvPr/>
        </p:nvPicPr>
        <p:blipFill>
          <a:blip r:embed="rId4">
            <a:alphaModFix/>
          </a:blip>
          <a:stretch>
            <a:fillRect/>
          </a:stretch>
        </p:blipFill>
        <p:spPr>
          <a:xfrm>
            <a:off x="311700" y="3252750"/>
            <a:ext cx="6858000" cy="1657350"/>
          </a:xfrm>
          <a:prstGeom prst="rect">
            <a:avLst/>
          </a:prstGeom>
          <a:noFill/>
          <a:ln>
            <a:noFill/>
          </a:ln>
        </p:spPr>
      </p:pic>
      <p:sp>
        <p:nvSpPr>
          <p:cNvPr id="164" name="Google Shape;164;p34"/>
          <p:cNvSpPr txBox="1"/>
          <p:nvPr/>
        </p:nvSpPr>
        <p:spPr>
          <a:xfrm>
            <a:off x="7417200" y="3881325"/>
            <a:ext cx="14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Solana</a:t>
            </a:r>
            <a:endParaRPr>
              <a:latin typeface="Proxima Nova"/>
              <a:ea typeface="Proxima Nova"/>
              <a:cs typeface="Proxima Nova"/>
              <a:sym typeface="Proxima Nova"/>
            </a:endParaRPr>
          </a:p>
        </p:txBody>
      </p:sp>
      <p:sp>
        <p:nvSpPr>
          <p:cNvPr id="165" name="Google Shape;165;p34"/>
          <p:cNvSpPr txBox="1"/>
          <p:nvPr/>
        </p:nvSpPr>
        <p:spPr>
          <a:xfrm>
            <a:off x="7417200" y="1847050"/>
            <a:ext cx="14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Luna</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Correlation Findings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171" name="Google Shape;171;p35"/>
          <p:cNvSpPr txBox="1"/>
          <p:nvPr/>
        </p:nvSpPr>
        <p:spPr>
          <a:xfrm>
            <a:off x="7417200" y="3881325"/>
            <a:ext cx="14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Ethereum</a:t>
            </a:r>
            <a:endParaRPr>
              <a:latin typeface="Proxima Nova"/>
              <a:ea typeface="Proxima Nova"/>
              <a:cs typeface="Proxima Nova"/>
              <a:sym typeface="Proxima Nova"/>
            </a:endParaRPr>
          </a:p>
        </p:txBody>
      </p:sp>
      <p:sp>
        <p:nvSpPr>
          <p:cNvPr id="172" name="Google Shape;172;p35"/>
          <p:cNvSpPr txBox="1"/>
          <p:nvPr/>
        </p:nvSpPr>
        <p:spPr>
          <a:xfrm>
            <a:off x="7417200" y="1847050"/>
            <a:ext cx="14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Bitcoin</a:t>
            </a:r>
            <a:endParaRPr>
              <a:latin typeface="Proxima Nova"/>
              <a:ea typeface="Proxima Nova"/>
              <a:cs typeface="Proxima Nova"/>
              <a:sym typeface="Proxima Nova"/>
            </a:endParaRPr>
          </a:p>
        </p:txBody>
      </p:sp>
      <p:pic>
        <p:nvPicPr>
          <p:cNvPr id="173" name="Google Shape;173;p35"/>
          <p:cNvPicPr preferRelativeResize="0"/>
          <p:nvPr/>
        </p:nvPicPr>
        <p:blipFill>
          <a:blip r:embed="rId3">
            <a:alphaModFix/>
          </a:blip>
          <a:stretch>
            <a:fillRect/>
          </a:stretch>
        </p:blipFill>
        <p:spPr>
          <a:xfrm>
            <a:off x="311700" y="3218825"/>
            <a:ext cx="6848475" cy="1619250"/>
          </a:xfrm>
          <a:prstGeom prst="rect">
            <a:avLst/>
          </a:prstGeom>
          <a:noFill/>
          <a:ln>
            <a:noFill/>
          </a:ln>
        </p:spPr>
      </p:pic>
      <p:pic>
        <p:nvPicPr>
          <p:cNvPr id="174" name="Google Shape;174;p35"/>
          <p:cNvPicPr preferRelativeResize="0"/>
          <p:nvPr/>
        </p:nvPicPr>
        <p:blipFill>
          <a:blip r:embed="rId4">
            <a:alphaModFix/>
          </a:blip>
          <a:stretch>
            <a:fillRect/>
          </a:stretch>
        </p:blipFill>
        <p:spPr>
          <a:xfrm>
            <a:off x="297413" y="1218475"/>
            <a:ext cx="6877050" cy="165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Correlation Findings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180" name="Google Shape;180;p36"/>
          <p:cNvSpPr txBox="1"/>
          <p:nvPr/>
        </p:nvSpPr>
        <p:spPr>
          <a:xfrm>
            <a:off x="7417200" y="3881325"/>
            <a:ext cx="14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Cardano </a:t>
            </a:r>
            <a:endParaRPr>
              <a:latin typeface="Proxima Nova"/>
              <a:ea typeface="Proxima Nova"/>
              <a:cs typeface="Proxima Nova"/>
              <a:sym typeface="Proxima Nova"/>
            </a:endParaRPr>
          </a:p>
        </p:txBody>
      </p:sp>
      <p:sp>
        <p:nvSpPr>
          <p:cNvPr id="181" name="Google Shape;181;p36"/>
          <p:cNvSpPr txBox="1"/>
          <p:nvPr/>
        </p:nvSpPr>
        <p:spPr>
          <a:xfrm>
            <a:off x="7417200" y="1847050"/>
            <a:ext cx="14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Binance</a:t>
            </a:r>
            <a:endParaRPr>
              <a:latin typeface="Proxima Nova"/>
              <a:ea typeface="Proxima Nova"/>
              <a:cs typeface="Proxima Nova"/>
              <a:sym typeface="Proxima Nova"/>
            </a:endParaRPr>
          </a:p>
        </p:txBody>
      </p:sp>
      <p:pic>
        <p:nvPicPr>
          <p:cNvPr id="182" name="Google Shape;182;p36"/>
          <p:cNvPicPr preferRelativeResize="0"/>
          <p:nvPr/>
        </p:nvPicPr>
        <p:blipFill>
          <a:blip r:embed="rId3">
            <a:alphaModFix/>
          </a:blip>
          <a:stretch>
            <a:fillRect/>
          </a:stretch>
        </p:blipFill>
        <p:spPr>
          <a:xfrm>
            <a:off x="311700" y="1256575"/>
            <a:ext cx="6848475" cy="1581150"/>
          </a:xfrm>
          <a:prstGeom prst="rect">
            <a:avLst/>
          </a:prstGeom>
          <a:noFill/>
          <a:ln>
            <a:noFill/>
          </a:ln>
        </p:spPr>
      </p:pic>
      <p:pic>
        <p:nvPicPr>
          <p:cNvPr id="183" name="Google Shape;183;p36"/>
          <p:cNvPicPr preferRelativeResize="0"/>
          <p:nvPr/>
        </p:nvPicPr>
        <p:blipFill>
          <a:blip r:embed="rId4">
            <a:alphaModFix/>
          </a:blip>
          <a:stretch>
            <a:fillRect/>
          </a:stretch>
        </p:blipFill>
        <p:spPr>
          <a:xfrm>
            <a:off x="311700" y="3286100"/>
            <a:ext cx="6848476" cy="159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Questions</a:t>
            </a:r>
            <a:endParaRPr sz="3200"/>
          </a:p>
          <a:p>
            <a:pPr indent="0" lvl="0" marL="0" rtl="0" algn="l">
              <a:lnSpc>
                <a:spcPct val="115000"/>
              </a:lnSpc>
              <a:spcBef>
                <a:spcPts val="1600"/>
              </a:spcBef>
              <a:spcAft>
                <a:spcPts val="1600"/>
              </a:spcAft>
              <a:buNone/>
            </a:pPr>
            <a:r>
              <a:rPr lang="en" sz="1800">
                <a:solidFill>
                  <a:schemeClr val="accent3"/>
                </a:solidFill>
              </a:rPr>
              <a:t>Open-floor Q&amp;A with the audience.</a:t>
            </a:r>
            <a:endParaRPr sz="3600"/>
          </a:p>
        </p:txBody>
      </p:sp>
      <p:pic>
        <p:nvPicPr>
          <p:cNvPr id="189" name="Google Shape;189;p37"/>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Motivation &amp; Summary</a:t>
            </a:r>
            <a:endParaRPr sz="3600"/>
          </a:p>
        </p:txBody>
      </p:sp>
      <p:sp>
        <p:nvSpPr>
          <p:cNvPr id="113" name="Google Shape;113;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The aim of this project is to give investors a holistic view of the performance and potential trajectory of six different crypto currencies. We designed a streamlit app that provides clear insights and easily comprehensible data about both the close price of the currency and the sentiments expressed in news articles about the currency. The app is user friendly and provides timeline graphs as well as dataframes with the original data should users want to drill down further.</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7"/>
          <p:cNvPicPr preferRelativeResize="0"/>
          <p:nvPr/>
        </p:nvPicPr>
        <p:blipFill>
          <a:blip r:embed="rId3">
            <a:alphaModFix/>
          </a:blip>
          <a:stretch>
            <a:fillRect/>
          </a:stretch>
        </p:blipFill>
        <p:spPr>
          <a:xfrm>
            <a:off x="152400" y="152400"/>
            <a:ext cx="8839200" cy="45070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Cryptos</a:t>
            </a:r>
            <a:endParaRPr/>
          </a:p>
        </p:txBody>
      </p:sp>
      <p:sp>
        <p:nvSpPr>
          <p:cNvPr id="124" name="Google Shape;124;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Bitcoin</a:t>
            </a:r>
            <a:endParaRPr sz="2400"/>
          </a:p>
          <a:p>
            <a:pPr indent="-381000" lvl="0" marL="457200" rtl="0" algn="l">
              <a:spcBef>
                <a:spcPts val="0"/>
              </a:spcBef>
              <a:spcAft>
                <a:spcPts val="0"/>
              </a:spcAft>
              <a:buSzPts val="2400"/>
              <a:buChar char="●"/>
            </a:pPr>
            <a:r>
              <a:rPr lang="en" sz="2400"/>
              <a:t>Ethereum</a:t>
            </a:r>
            <a:endParaRPr sz="2400"/>
          </a:p>
          <a:p>
            <a:pPr indent="-381000" lvl="0" marL="457200" rtl="0" algn="l">
              <a:spcBef>
                <a:spcPts val="0"/>
              </a:spcBef>
              <a:spcAft>
                <a:spcPts val="0"/>
              </a:spcAft>
              <a:buSzPts val="2400"/>
              <a:buChar char="●"/>
            </a:pPr>
            <a:r>
              <a:rPr lang="en" sz="2400"/>
              <a:t>Luna</a:t>
            </a:r>
            <a:endParaRPr sz="2400"/>
          </a:p>
          <a:p>
            <a:pPr indent="-381000" lvl="0" marL="457200" rtl="0" algn="l">
              <a:spcBef>
                <a:spcPts val="0"/>
              </a:spcBef>
              <a:spcAft>
                <a:spcPts val="0"/>
              </a:spcAft>
              <a:buSzPts val="2400"/>
              <a:buChar char="●"/>
            </a:pPr>
            <a:r>
              <a:rPr lang="en" sz="2400"/>
              <a:t>Binance</a:t>
            </a:r>
            <a:endParaRPr sz="2400"/>
          </a:p>
          <a:p>
            <a:pPr indent="-381000" lvl="0" marL="457200" rtl="0" algn="l">
              <a:spcBef>
                <a:spcPts val="0"/>
              </a:spcBef>
              <a:spcAft>
                <a:spcPts val="0"/>
              </a:spcAft>
              <a:buSzPts val="2400"/>
              <a:buChar char="●"/>
            </a:pPr>
            <a:r>
              <a:rPr lang="en" sz="2400"/>
              <a:t>Cardano</a:t>
            </a:r>
            <a:endParaRPr sz="2400"/>
          </a:p>
          <a:p>
            <a:pPr indent="-381000" lvl="0" marL="457200" rtl="0" algn="l">
              <a:spcBef>
                <a:spcPts val="0"/>
              </a:spcBef>
              <a:spcAft>
                <a:spcPts val="0"/>
              </a:spcAft>
              <a:buSzPts val="2400"/>
              <a:buChar char="●"/>
            </a:pPr>
            <a:r>
              <a:rPr lang="en" sz="2400"/>
              <a:t>Solana</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265500" y="1205825"/>
            <a:ext cx="4045200" cy="63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Cleanup</a:t>
            </a:r>
            <a:endParaRPr/>
          </a:p>
        </p:txBody>
      </p:sp>
      <p:sp>
        <p:nvSpPr>
          <p:cNvPr id="130" name="Google Shape;130;p29"/>
          <p:cNvSpPr txBox="1"/>
          <p:nvPr>
            <p:ph idx="1" type="subTitle"/>
          </p:nvPr>
        </p:nvSpPr>
        <p:spPr>
          <a:xfrm>
            <a:off x="265500" y="1773325"/>
            <a:ext cx="4045200" cy="17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Articles were collected for </a:t>
            </a:r>
            <a:r>
              <a:rPr lang="en"/>
              <a:t>sentiment analysis using APIs and compiled into dataframes</a:t>
            </a:r>
            <a:endParaRPr/>
          </a:p>
        </p:txBody>
      </p:sp>
      <p:sp>
        <p:nvSpPr>
          <p:cNvPr id="131" name="Google Shape;131;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Alpha Vantage Cryptocurrencies API</a:t>
            </a:r>
            <a:endParaRPr/>
          </a:p>
          <a:p>
            <a:pPr indent="-342900" lvl="0" marL="457200" rtl="0" algn="l">
              <a:spcBef>
                <a:spcPts val="1600"/>
              </a:spcBef>
              <a:spcAft>
                <a:spcPts val="0"/>
              </a:spcAft>
              <a:buSzPts val="1800"/>
              <a:buChar char="●"/>
            </a:pPr>
            <a:r>
              <a:rPr lang="en"/>
              <a:t>Alpha Vantage News and Intelligence API</a:t>
            </a:r>
            <a:endParaRPr/>
          </a:p>
          <a:p>
            <a:pPr indent="-342900" lvl="0" marL="457200" rtl="0" algn="l">
              <a:spcBef>
                <a:spcPts val="1600"/>
              </a:spcBef>
              <a:spcAft>
                <a:spcPts val="1600"/>
              </a:spcAft>
              <a:buSzPts val="1800"/>
              <a:buChar char="●"/>
            </a:pPr>
            <a:r>
              <a:rPr lang="en"/>
              <a:t>News API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Alpha Vantage </a:t>
            </a:r>
            <a:r>
              <a:rPr lang="en" sz="3600"/>
              <a:t>APIs	</a:t>
            </a:r>
            <a:endParaRPr sz="3600"/>
          </a:p>
          <a:p>
            <a:pPr indent="0" lvl="0" marL="0" rtl="0" algn="l">
              <a:spcBef>
                <a:spcPts val="0"/>
              </a:spcBef>
              <a:spcAft>
                <a:spcPts val="0"/>
              </a:spcAft>
              <a:buNone/>
            </a:pPr>
            <a:r>
              <a:t/>
            </a:r>
            <a:endParaRPr sz="3600"/>
          </a:p>
        </p:txBody>
      </p:sp>
      <p:sp>
        <p:nvSpPr>
          <p:cNvPr id="137" name="Google Shape;137;p30"/>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Historical price data for all cryptos from 08-21-2020.</a:t>
            </a:r>
            <a:endParaRPr sz="2400"/>
          </a:p>
          <a:p>
            <a:pPr indent="0" lvl="0" marL="0" rtl="0" algn="l">
              <a:spcBef>
                <a:spcPts val="1600"/>
              </a:spcBef>
              <a:spcAft>
                <a:spcPts val="0"/>
              </a:spcAft>
              <a:buNone/>
            </a:pPr>
            <a:r>
              <a:rPr lang="en" sz="2400"/>
              <a:t>Sentiment Data:</a:t>
            </a:r>
            <a:endParaRPr sz="2400"/>
          </a:p>
          <a:p>
            <a:pPr indent="-381000" lvl="0" marL="457200" rtl="0" algn="l">
              <a:spcBef>
                <a:spcPts val="1600"/>
              </a:spcBef>
              <a:spcAft>
                <a:spcPts val="0"/>
              </a:spcAft>
              <a:buSzPts val="2400"/>
              <a:buChar char="●"/>
            </a:pPr>
            <a:r>
              <a:rPr lang="en" sz="2400"/>
              <a:t>Limited number of calls.</a:t>
            </a:r>
            <a:endParaRPr sz="2400"/>
          </a:p>
          <a:p>
            <a:pPr indent="-381000" lvl="0" marL="457200" rtl="0" algn="l">
              <a:spcBef>
                <a:spcPts val="0"/>
              </a:spcBef>
              <a:spcAft>
                <a:spcPts val="0"/>
              </a:spcAft>
              <a:buSzPts val="2400"/>
              <a:buChar char="●"/>
            </a:pPr>
            <a:r>
              <a:rPr lang="en" sz="2400"/>
              <a:t>Historical data to 03-01-2022.</a:t>
            </a:r>
            <a:endParaRPr sz="2400"/>
          </a:p>
          <a:p>
            <a:pPr indent="-381000" lvl="0" marL="457200" rtl="0" algn="l">
              <a:spcBef>
                <a:spcPts val="0"/>
              </a:spcBef>
              <a:spcAft>
                <a:spcPts val="0"/>
              </a:spcAft>
              <a:buSzPts val="2400"/>
              <a:buChar char="●"/>
            </a:pPr>
            <a:r>
              <a:rPr lang="en" sz="2400"/>
              <a:t>[-1.0, 1.0] scale score</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News API	</a:t>
            </a:r>
            <a:endParaRPr sz="3600"/>
          </a:p>
          <a:p>
            <a:pPr indent="0" lvl="0" marL="0" rtl="0" algn="l">
              <a:spcBef>
                <a:spcPts val="0"/>
              </a:spcBef>
              <a:spcAft>
                <a:spcPts val="0"/>
              </a:spcAft>
              <a:buNone/>
            </a:pPr>
            <a:r>
              <a:t/>
            </a:r>
            <a:endParaRPr sz="3600"/>
          </a:p>
        </p:txBody>
      </p:sp>
      <p:sp>
        <p:nvSpPr>
          <p:cNvPr id="143" name="Google Shape;143;p31"/>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Limited number of calls.</a:t>
            </a:r>
            <a:endParaRPr sz="2400"/>
          </a:p>
          <a:p>
            <a:pPr indent="-381000" lvl="0" marL="457200" rtl="0" algn="l">
              <a:spcBef>
                <a:spcPts val="0"/>
              </a:spcBef>
              <a:spcAft>
                <a:spcPts val="0"/>
              </a:spcAft>
              <a:buSzPts val="2400"/>
              <a:buChar char="●"/>
            </a:pPr>
            <a:r>
              <a:rPr lang="en" sz="2400"/>
              <a:t>Historical data only goes back about 31 days.</a:t>
            </a:r>
            <a:endParaRPr sz="2400"/>
          </a:p>
          <a:p>
            <a:pPr indent="-381000" lvl="0" marL="457200" rtl="0" algn="l">
              <a:spcBef>
                <a:spcPts val="0"/>
              </a:spcBef>
              <a:spcAft>
                <a:spcPts val="0"/>
              </a:spcAft>
              <a:buSzPts val="2400"/>
              <a:buChar char="●"/>
            </a:pPr>
            <a:r>
              <a:rPr lang="en" sz="2400"/>
              <a:t>Paywall</a:t>
            </a:r>
            <a:r>
              <a:rPr lang="en" sz="2400"/>
              <a:t> for further historical data. </a:t>
            </a:r>
            <a:endParaRPr sz="2400"/>
          </a:p>
          <a:p>
            <a:pPr indent="-381000" lvl="0" marL="457200" rtl="0" algn="l">
              <a:spcBef>
                <a:spcPts val="0"/>
              </a:spcBef>
              <a:spcAft>
                <a:spcPts val="0"/>
              </a:spcAft>
              <a:buSzPts val="2400"/>
              <a:buChar char="●"/>
            </a:pPr>
            <a:r>
              <a:rPr lang="en" sz="2400"/>
              <a:t>Headline sentiment analysis.</a:t>
            </a:r>
            <a:endParaRPr sz="2400"/>
          </a:p>
          <a:p>
            <a:pPr indent="-381000" lvl="0" marL="457200" rtl="0" algn="l">
              <a:spcBef>
                <a:spcPts val="0"/>
              </a:spcBef>
              <a:spcAft>
                <a:spcPts val="0"/>
              </a:spcAft>
              <a:buSzPts val="2400"/>
              <a:buChar char="●"/>
            </a:pPr>
            <a:r>
              <a:rPr lang="en" sz="2400"/>
              <a:t>Up to 10 relevant headlines per day.</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Textblob Library</a:t>
            </a:r>
            <a:r>
              <a:rPr lang="en" sz="3600"/>
              <a:t>	</a:t>
            </a:r>
            <a:endParaRPr sz="3600"/>
          </a:p>
          <a:p>
            <a:pPr indent="0" lvl="0" marL="0" rtl="0" algn="l">
              <a:spcBef>
                <a:spcPts val="0"/>
              </a:spcBef>
              <a:spcAft>
                <a:spcPts val="0"/>
              </a:spcAft>
              <a:buNone/>
            </a:pPr>
            <a:r>
              <a:t/>
            </a:r>
            <a:endParaRPr sz="3600"/>
          </a:p>
        </p:txBody>
      </p:sp>
      <p:sp>
        <p:nvSpPr>
          <p:cNvPr id="149" name="Google Shape;149;p32"/>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Sentiment analysis done using textblob.</a:t>
            </a:r>
            <a:endParaRPr sz="2400"/>
          </a:p>
          <a:p>
            <a:pPr indent="-381000" lvl="0" marL="457200" rtl="0" algn="l">
              <a:spcBef>
                <a:spcPts val="0"/>
              </a:spcBef>
              <a:spcAft>
                <a:spcPts val="0"/>
              </a:spcAft>
              <a:buSzPts val="2400"/>
              <a:buChar char="●"/>
            </a:pPr>
            <a:r>
              <a:rPr lang="en" sz="2400"/>
              <a:t>library for processing textual data.</a:t>
            </a:r>
            <a:endParaRPr sz="2400"/>
          </a:p>
          <a:p>
            <a:pPr indent="-381000" lvl="0" marL="457200" rtl="0" algn="l">
              <a:spcBef>
                <a:spcPts val="0"/>
              </a:spcBef>
              <a:spcAft>
                <a:spcPts val="0"/>
              </a:spcAft>
              <a:buSzPts val="2400"/>
              <a:buChar char="●"/>
            </a:pPr>
            <a:r>
              <a:rPr lang="en" sz="2400"/>
              <a:t>Built on NLTK and Pattern.</a:t>
            </a:r>
            <a:endParaRPr sz="2400"/>
          </a:p>
          <a:p>
            <a:pPr indent="-381000" lvl="0" marL="457200" rtl="0" algn="l">
              <a:spcBef>
                <a:spcPts val="0"/>
              </a:spcBef>
              <a:spcAft>
                <a:spcPts val="0"/>
              </a:spcAft>
              <a:buSzPts val="2400"/>
              <a:buChar char="●"/>
            </a:pPr>
            <a:r>
              <a:rPr lang="en" sz="2400"/>
              <a:t>The  sentiment polarity score is a float within the range [-1.0, 1.0].</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3"/>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155" name="Google Shape;155;p33"/>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a:t>
            </a:r>
            <a:endParaRPr/>
          </a:p>
          <a:p>
            <a:pPr indent="0" lvl="0" marL="0" rtl="0" algn="ctr">
              <a:spcBef>
                <a:spcPts val="0"/>
              </a:spcBef>
              <a:spcAft>
                <a:spcPts val="0"/>
              </a:spcAft>
              <a:buNone/>
            </a:pPr>
            <a:r>
              <a:rPr lang="en"/>
              <a:t>Analysis</a:t>
            </a:r>
            <a:endParaRPr/>
          </a:p>
        </p:txBody>
      </p:sp>
      <p:sp>
        <p:nvSpPr>
          <p:cNvPr id="156" name="Google Shape;156;p33"/>
          <p:cNvSpPr txBox="1"/>
          <p:nvPr/>
        </p:nvSpPr>
        <p:spPr>
          <a:xfrm>
            <a:off x="4936950" y="177025"/>
            <a:ext cx="3914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Proxima Nova"/>
                <a:ea typeface="Proxima Nova"/>
                <a:cs typeface="Proxima Nova"/>
                <a:sym typeface="Proxima Nova"/>
              </a:rPr>
              <a:t>Features: </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2100">
                <a:solidFill>
                  <a:schemeClr val="lt1"/>
                </a:solidFill>
                <a:latin typeface="Proxima Nova"/>
                <a:ea typeface="Proxima Nova"/>
                <a:cs typeface="Proxima Nova"/>
                <a:sym typeface="Proxima Nova"/>
              </a:rPr>
              <a:t>Open price</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2100">
                <a:solidFill>
                  <a:schemeClr val="lt1"/>
                </a:solidFill>
                <a:latin typeface="Proxima Nova"/>
                <a:ea typeface="Proxima Nova"/>
                <a:cs typeface="Proxima Nova"/>
                <a:sym typeface="Proxima Nova"/>
              </a:rPr>
              <a:t>High</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2100">
                <a:solidFill>
                  <a:schemeClr val="lt1"/>
                </a:solidFill>
                <a:latin typeface="Proxima Nova"/>
                <a:ea typeface="Proxima Nova"/>
                <a:cs typeface="Proxima Nova"/>
                <a:sym typeface="Proxima Nova"/>
              </a:rPr>
              <a:t>Low</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2100">
                <a:solidFill>
                  <a:schemeClr val="lt1"/>
                </a:solidFill>
                <a:latin typeface="Proxima Nova"/>
                <a:ea typeface="Proxima Nova"/>
                <a:cs typeface="Proxima Nova"/>
                <a:sym typeface="Proxima Nova"/>
              </a:rPr>
              <a:t>Volume</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2100">
                <a:solidFill>
                  <a:schemeClr val="lt1"/>
                </a:solidFill>
                <a:latin typeface="Proxima Nova"/>
                <a:ea typeface="Proxima Nova"/>
                <a:cs typeface="Proxima Nova"/>
                <a:sym typeface="Proxima Nova"/>
              </a:rPr>
              <a:t>Market cap</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2100">
                <a:solidFill>
                  <a:schemeClr val="lt1"/>
                </a:solidFill>
                <a:latin typeface="Proxima Nova"/>
                <a:ea typeface="Proxima Nova"/>
                <a:cs typeface="Proxima Nova"/>
                <a:sym typeface="Proxima Nova"/>
              </a:rPr>
              <a:t>Forecast: </a:t>
            </a:r>
            <a:endParaRPr sz="2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2100">
                <a:solidFill>
                  <a:schemeClr val="lt1"/>
                </a:solidFill>
                <a:latin typeface="Proxima Nova"/>
                <a:ea typeface="Proxima Nova"/>
                <a:cs typeface="Proxima Nova"/>
                <a:sym typeface="Proxima Nova"/>
              </a:rPr>
              <a:t>Closing prices </a:t>
            </a:r>
            <a:endParaRPr sz="21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sz="2100">
              <a:solidFill>
                <a:schemeClr val="lt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